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nstrument Sans Medium" panose="020B0604020202020204" charset="0"/>
      <p:regular r:id="rId12"/>
    </p:embeddedFont>
    <p:embeddedFont>
      <p:font typeface="Inter" panose="020B0604020202020204" charset="0"/>
      <p:regular r:id="rId13"/>
    </p:embeddedFont>
  </p:embeddedFontLst>
  <p:defaultTextStyle>
    <a:defPPr>
      <a:defRPr lang="ar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7455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  <p:txBody>
          <a:bodyPr/>
          <a:lstStyle/>
          <a:p>
            <a:endParaRPr lang="ar-EG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8-Puzzle Problem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Supervised by: Eng. Omar Khaled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8512"/>
            <a:ext cx="73831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Understanding the 8-Puzzle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7453"/>
            <a:ext cx="7556421" cy="1866900"/>
          </a:xfrm>
          <a:prstGeom prst="roundRect">
            <a:avLst>
              <a:gd name="adj" fmla="val 7837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5" name="Shape 2"/>
          <p:cNvSpPr/>
          <p:nvPr/>
        </p:nvSpPr>
        <p:spPr>
          <a:xfrm>
            <a:off x="6249710" y="2477453"/>
            <a:ext cx="121920" cy="1866900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6" name="Text 3"/>
          <p:cNvSpPr/>
          <p:nvPr/>
        </p:nvSpPr>
        <p:spPr>
          <a:xfrm>
            <a:off x="6628924" y="27347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Game Board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628924" y="3225165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8-Puzzle is a famous game played on a 3x3 small board.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28924" y="3724156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features 8 numbered tiles (from 1 to 8) and one empty space.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4571167"/>
            <a:ext cx="7556421" cy="2229803"/>
          </a:xfrm>
          <a:prstGeom prst="roundRect">
            <a:avLst>
              <a:gd name="adj" fmla="val 6561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10" name="Shape 7"/>
          <p:cNvSpPr/>
          <p:nvPr/>
        </p:nvSpPr>
        <p:spPr>
          <a:xfrm>
            <a:off x="6249710" y="4571167"/>
            <a:ext cx="121920" cy="2229803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1" name="Text 8"/>
          <p:cNvSpPr/>
          <p:nvPr/>
        </p:nvSpPr>
        <p:spPr>
          <a:xfrm>
            <a:off x="6628924" y="48284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628924" y="5318879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Tiles begin in a random, messy order (the Start State).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628924" y="5817870"/>
            <a:ext cx="69503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goal is to slide the tiles to reach a specific, correct numerical order.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5438" y="507563"/>
            <a:ext cx="7910989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Algorithms Explored for the 8-Puzzle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645438" y="1452563"/>
            <a:ext cx="737592" cy="1106448"/>
          </a:xfrm>
          <a:prstGeom prst="roundRect">
            <a:avLst>
              <a:gd name="adj" fmla="val 360034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4" name="Text 2"/>
          <p:cNvSpPr/>
          <p:nvPr/>
        </p:nvSpPr>
        <p:spPr>
          <a:xfrm>
            <a:off x="875943" y="1832848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567339" y="1636871"/>
            <a:ext cx="2873097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Breadth-First Search (BFS)</a:t>
            </a:r>
            <a:endParaRPr lang="en-US" sz="1800" dirty="0"/>
          </a:p>
        </p:txBody>
      </p:sp>
      <p:sp>
        <p:nvSpPr>
          <p:cNvPr id="6" name="Shape 4"/>
          <p:cNvSpPr/>
          <p:nvPr/>
        </p:nvSpPr>
        <p:spPr>
          <a:xfrm>
            <a:off x="645438" y="2743319"/>
            <a:ext cx="737592" cy="1106448"/>
          </a:xfrm>
          <a:prstGeom prst="roundRect">
            <a:avLst>
              <a:gd name="adj" fmla="val 360034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7" name="Text 5"/>
          <p:cNvSpPr/>
          <p:nvPr/>
        </p:nvSpPr>
        <p:spPr>
          <a:xfrm>
            <a:off x="875943" y="3123605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1567339" y="2927628"/>
            <a:ext cx="272284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Depth-First Search (DFS)</a:t>
            </a:r>
            <a:endParaRPr lang="en-US" sz="1800" dirty="0"/>
          </a:p>
        </p:txBody>
      </p:sp>
      <p:sp>
        <p:nvSpPr>
          <p:cNvPr id="9" name="Shape 7"/>
          <p:cNvSpPr/>
          <p:nvPr/>
        </p:nvSpPr>
        <p:spPr>
          <a:xfrm>
            <a:off x="645438" y="4034076"/>
            <a:ext cx="737592" cy="1106448"/>
          </a:xfrm>
          <a:prstGeom prst="roundRect">
            <a:avLst>
              <a:gd name="adj" fmla="val 360034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0" name="Text 8"/>
          <p:cNvSpPr/>
          <p:nvPr/>
        </p:nvSpPr>
        <p:spPr>
          <a:xfrm>
            <a:off x="875943" y="4414361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1567339" y="4218384"/>
            <a:ext cx="3502343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Iterative Deepening Search (IDS)</a:t>
            </a:r>
            <a:endParaRPr lang="en-US" sz="1800" dirty="0"/>
          </a:p>
        </p:txBody>
      </p:sp>
      <p:sp>
        <p:nvSpPr>
          <p:cNvPr id="12" name="Shape 10"/>
          <p:cNvSpPr/>
          <p:nvPr/>
        </p:nvSpPr>
        <p:spPr>
          <a:xfrm>
            <a:off x="645438" y="5324832"/>
            <a:ext cx="737592" cy="1106448"/>
          </a:xfrm>
          <a:prstGeom prst="roundRect">
            <a:avLst>
              <a:gd name="adj" fmla="val 360034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3" name="Text 11"/>
          <p:cNvSpPr/>
          <p:nvPr/>
        </p:nvSpPr>
        <p:spPr>
          <a:xfrm>
            <a:off x="875943" y="5705118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567339" y="5509141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A* Search (A-Star)</a:t>
            </a:r>
            <a:endParaRPr lang="en-US" sz="1800" dirty="0"/>
          </a:p>
        </p:txBody>
      </p:sp>
      <p:sp>
        <p:nvSpPr>
          <p:cNvPr id="15" name="Shape 13"/>
          <p:cNvSpPr/>
          <p:nvPr/>
        </p:nvSpPr>
        <p:spPr>
          <a:xfrm>
            <a:off x="645438" y="6615589"/>
            <a:ext cx="737592" cy="1106448"/>
          </a:xfrm>
          <a:prstGeom prst="roundRect">
            <a:avLst>
              <a:gd name="adj" fmla="val 360034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6" name="Text 14"/>
          <p:cNvSpPr/>
          <p:nvPr/>
        </p:nvSpPr>
        <p:spPr>
          <a:xfrm>
            <a:off x="875943" y="6995874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5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1567339" y="6799898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Hill Climbing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73818"/>
            <a:ext cx="70668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Breadth-First Search (BFS)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47536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5" name="Text 2"/>
          <p:cNvSpPr/>
          <p:nvPr/>
        </p:nvSpPr>
        <p:spPr>
          <a:xfrm>
            <a:off x="1133951" y="4922758"/>
            <a:ext cx="603944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Systematic Exploration: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Checks all possible moves step-by-step.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456884" y="5047536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7" name="Text 4"/>
          <p:cNvSpPr/>
          <p:nvPr/>
        </p:nvSpPr>
        <p:spPr>
          <a:xfrm>
            <a:off x="7797046" y="4922758"/>
            <a:ext cx="603956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Level by Level: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Searches through the problem space level by level, ensuring all shallow nodes are explored before deeper ones.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6589871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9" name="Text 6"/>
          <p:cNvSpPr/>
          <p:nvPr/>
        </p:nvSpPr>
        <p:spPr>
          <a:xfrm>
            <a:off x="1133951" y="6465094"/>
            <a:ext cx="603944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Optimal Path Guarantee: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Always finds the shortest path or solution if one exists.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56884" y="6589871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1" name="Text 8"/>
          <p:cNvSpPr/>
          <p:nvPr/>
        </p:nvSpPr>
        <p:spPr>
          <a:xfrm>
            <a:off x="7797046" y="6465094"/>
            <a:ext cx="603956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Resource Intensive: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Can be slow and uses a lot of memory, especially for large problem spaces.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8278"/>
            <a:ext cx="66971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Depth-First Search (DFS)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31996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5" name="Text 2"/>
          <p:cNvSpPr/>
          <p:nvPr/>
        </p:nvSpPr>
        <p:spPr>
          <a:xfrm>
            <a:off x="6620351" y="2507218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Focused Exploration: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Picks one path and goes very deep before backtracking.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3811429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7" name="Text 4"/>
          <p:cNvSpPr/>
          <p:nvPr/>
        </p:nvSpPr>
        <p:spPr>
          <a:xfrm>
            <a:off x="6620351" y="3686651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Execution Speed: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Generally fast in execution, as it avoids wide exploration.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990862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9" name="Text 6"/>
          <p:cNvSpPr/>
          <p:nvPr/>
        </p:nvSpPr>
        <p:spPr>
          <a:xfrm>
            <a:off x="6620351" y="4866084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Solution Length: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Usually provides a very long solution path when a shortest path is not the priority.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617029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1" name="Text 8"/>
          <p:cNvSpPr/>
          <p:nvPr/>
        </p:nvSpPr>
        <p:spPr>
          <a:xfrm>
            <a:off x="6620351" y="6045518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Suitability for 8-Puzzle: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Not ideal for the 8-Puzzle problem due to its tendency to find non-optimal, lengthy solutions.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64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6167" y="3339108"/>
            <a:ext cx="8314373" cy="684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Iterative Deepening Search (IDS)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167" y="5008364"/>
            <a:ext cx="4220051" cy="1143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5004" y="5883950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Hybrid Approach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5004" y="6357223"/>
            <a:ext cx="3782378" cy="1050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Combines the advantages of both Breadth-First Search (BFS) and Depth-First Search (DFS).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5055" y="4679990"/>
            <a:ext cx="4220170" cy="1143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423892" y="5555575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Progressive Depth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5423892" y="6028849"/>
            <a:ext cx="3782497" cy="1050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Performs searches step by step, gradually increasing the depth limit with each iteration.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4063" y="4351615"/>
            <a:ext cx="4220170" cy="11430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862899" y="5227201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Memory Efficiency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9862899" y="5700474"/>
            <a:ext cx="3782497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Uses significantly less memory compared to a pure BFS approach.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8612" y="433864"/>
            <a:ext cx="6385084" cy="493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A* Search: The Smartest Algorithm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6038612" y="1163479"/>
            <a:ext cx="8039576" cy="1540193"/>
          </a:xfrm>
          <a:prstGeom prst="roundRect">
            <a:avLst>
              <a:gd name="adj" fmla="val 1537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5" name="Shape 2"/>
          <p:cNvSpPr/>
          <p:nvPr/>
        </p:nvSpPr>
        <p:spPr>
          <a:xfrm>
            <a:off x="6196370" y="1321237"/>
            <a:ext cx="473273" cy="473273"/>
          </a:xfrm>
          <a:prstGeom prst="roundRect">
            <a:avLst>
              <a:gd name="adj" fmla="val 19318841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26505" y="1451253"/>
            <a:ext cx="213003" cy="2130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6370" y="1952268"/>
            <a:ext cx="1972389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Intelligent Approach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6196370" y="2293501"/>
            <a:ext cx="7724061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Considered the smartest algorithm due to its informed search strategy.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8612" y="2861429"/>
            <a:ext cx="8039576" cy="1540193"/>
          </a:xfrm>
          <a:prstGeom prst="roundRect">
            <a:avLst>
              <a:gd name="adj" fmla="val 1537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0" name="Shape 6"/>
          <p:cNvSpPr/>
          <p:nvPr/>
        </p:nvSpPr>
        <p:spPr>
          <a:xfrm>
            <a:off x="6196370" y="3019187"/>
            <a:ext cx="473273" cy="473273"/>
          </a:xfrm>
          <a:prstGeom prst="roundRect">
            <a:avLst>
              <a:gd name="adj" fmla="val 19318841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26505" y="3149203"/>
            <a:ext cx="213003" cy="21300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6370" y="3650218"/>
            <a:ext cx="1972389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Heuristic Function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6196370" y="3991451"/>
            <a:ext cx="7724061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Utilizes a heuristic function to estimate the cost from the current state to the goal state.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8612" y="4559379"/>
            <a:ext cx="8039576" cy="1540193"/>
          </a:xfrm>
          <a:prstGeom prst="roundRect">
            <a:avLst>
              <a:gd name="adj" fmla="val 1537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5" name="Shape 10"/>
          <p:cNvSpPr/>
          <p:nvPr/>
        </p:nvSpPr>
        <p:spPr>
          <a:xfrm>
            <a:off x="6196370" y="4717137"/>
            <a:ext cx="473273" cy="473273"/>
          </a:xfrm>
          <a:prstGeom prst="roundRect">
            <a:avLst>
              <a:gd name="adj" fmla="val 19318841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26505" y="4847153"/>
            <a:ext cx="213003" cy="21300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6370" y="5348168"/>
            <a:ext cx="1972389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Optimal Choices</a:t>
            </a:r>
            <a:endParaRPr lang="en-US" sz="1550" dirty="0"/>
          </a:p>
        </p:txBody>
      </p:sp>
      <p:sp>
        <p:nvSpPr>
          <p:cNvPr id="18" name="Text 12"/>
          <p:cNvSpPr/>
          <p:nvPr/>
        </p:nvSpPr>
        <p:spPr>
          <a:xfrm>
            <a:off x="6196370" y="5689402"/>
            <a:ext cx="7724061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Chooses the best move based on calculated costs, ensuring efficient progression.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8612" y="6257330"/>
            <a:ext cx="8039576" cy="1540193"/>
          </a:xfrm>
          <a:prstGeom prst="roundRect">
            <a:avLst>
              <a:gd name="adj" fmla="val 1537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20" name="Shape 14"/>
          <p:cNvSpPr/>
          <p:nvPr/>
        </p:nvSpPr>
        <p:spPr>
          <a:xfrm>
            <a:off x="6196370" y="6415088"/>
            <a:ext cx="473273" cy="473273"/>
          </a:xfrm>
          <a:prstGeom prst="roundRect">
            <a:avLst>
              <a:gd name="adj" fmla="val 19318841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ar-EG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326505" y="6545104"/>
            <a:ext cx="213003" cy="213003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6370" y="7046119"/>
            <a:ext cx="1972389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Fast &amp; Optimal</a:t>
            </a:r>
            <a:endParaRPr lang="en-US" sz="1550" dirty="0"/>
          </a:p>
        </p:txBody>
      </p:sp>
      <p:sp>
        <p:nvSpPr>
          <p:cNvPr id="23" name="Text 16"/>
          <p:cNvSpPr/>
          <p:nvPr/>
        </p:nvSpPr>
        <p:spPr>
          <a:xfrm>
            <a:off x="6196370" y="7387352"/>
            <a:ext cx="7724061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Finds the optimal solution very quickly, making it highly efficient for the 8-Puzzle.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021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Hill Climbing: A Greedy Approach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59844"/>
            <a:ext cx="3664744" cy="2683312"/>
          </a:xfrm>
          <a:prstGeom prst="roundRect">
            <a:avLst>
              <a:gd name="adj" fmla="val 1268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181" y="2454235"/>
            <a:ext cx="272177" cy="272177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1965" y="5076587"/>
            <a:ext cx="272177" cy="27217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164431" y="29304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Local Search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1164431" y="3420904"/>
            <a:ext cx="292346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Examines only the immediate neighboring states to determine the next best step.</a:t>
            </a:r>
            <a:endParaRPr lang="en-US" sz="1750" dirty="0"/>
          </a:p>
        </p:txBody>
      </p:sp>
      <p:sp>
        <p:nvSpPr>
          <p:cNvPr id="9" name="Shape 4"/>
          <p:cNvSpPr/>
          <p:nvPr/>
        </p:nvSpPr>
        <p:spPr>
          <a:xfrm>
            <a:off x="4685348" y="2559844"/>
            <a:ext cx="3664863" cy="2683312"/>
          </a:xfrm>
          <a:prstGeom prst="roundRect">
            <a:avLst>
              <a:gd name="adj" fmla="val 1268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9739" y="2454235"/>
            <a:ext cx="272177" cy="272177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3642" y="5076587"/>
            <a:ext cx="272177" cy="272177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5055989" y="29304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Quick Decisions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5055989" y="3420904"/>
            <a:ext cx="292358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Chooses the most promising immediate neighbor, leading to very fast execution.</a:t>
            </a:r>
            <a:endParaRPr lang="en-US" sz="1750" dirty="0"/>
          </a:p>
        </p:txBody>
      </p:sp>
      <p:sp>
        <p:nvSpPr>
          <p:cNvPr id="14" name="Shape 7"/>
          <p:cNvSpPr/>
          <p:nvPr/>
        </p:nvSpPr>
        <p:spPr>
          <a:xfrm>
            <a:off x="793790" y="5469969"/>
            <a:ext cx="7556421" cy="1957507"/>
          </a:xfrm>
          <a:prstGeom prst="roundRect">
            <a:avLst>
              <a:gd name="adj" fmla="val 1738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181" y="5364361"/>
            <a:ext cx="272177" cy="272177"/>
          </a:xfrm>
          <a:prstGeom prst="rect">
            <a:avLst/>
          </a:prstGeom>
        </p:spPr>
      </p:pic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3642" y="7260908"/>
            <a:ext cx="272177" cy="272177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1164431" y="58406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Potential Pitfalls</a:t>
            </a:r>
            <a:endParaRPr lang="en-US" sz="2200" dirty="0"/>
          </a:p>
        </p:txBody>
      </p:sp>
      <p:sp>
        <p:nvSpPr>
          <p:cNvPr id="18" name="Text 9"/>
          <p:cNvSpPr/>
          <p:nvPr/>
        </p:nvSpPr>
        <p:spPr>
          <a:xfrm>
            <a:off x="1164431" y="6331029"/>
            <a:ext cx="68151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 get stuck in local optima, failing to reach the global optimum or the ultimate goal.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63222"/>
            <a:ext cx="95677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4017169" y="3238976"/>
            <a:ext cx="9352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05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8459272" y="3238976"/>
            <a:ext cx="9352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893" y="3805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2901374" y="3238976"/>
            <a:ext cx="9352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77995" y="3805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5293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850624" y="4727138"/>
            <a:ext cx="154388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4756391" y="5265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361831" y="4741099"/>
            <a:ext cx="4446210" cy="1008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4400" dirty="0">
                <a:solidFill>
                  <a:schemeClr val="bg2"/>
                </a:solidFill>
              </a:rPr>
              <a:t>.</a:t>
            </a: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en-US" sz="2200" dirty="0">
                <a:solidFill>
                  <a:schemeClr val="bg2"/>
                </a:solidFill>
              </a:rPr>
              <a:t>Speed &amp; Intelligence: Hill Climbing and A* are the winners here. Hill Climbing checked only 5 nodes The smartest . </a:t>
            </a:r>
          </a:p>
          <a:p>
            <a:pPr>
              <a:lnSpc>
                <a:spcPts val="2850"/>
              </a:lnSpc>
            </a:pPr>
            <a:r>
              <a:rPr lang="en-US" sz="2200" dirty="0">
                <a:solidFill>
                  <a:schemeClr val="bg2"/>
                </a:solidFill>
              </a:rPr>
              <a:t>     A* checked only 6 nodes Very smart . </a:t>
            </a:r>
          </a:p>
          <a:p>
            <a:pPr>
              <a:lnSpc>
                <a:spcPts val="2850"/>
              </a:lnSpc>
            </a:pPr>
            <a:r>
              <a:rPr lang="en-US" sz="2200" dirty="0">
                <a:solidFill>
                  <a:schemeClr val="bg2"/>
                </a:solidFill>
              </a:rPr>
              <a:t>    IDS checked 30 nodes. BFS checked 59 nodes. DFS wasted resources and checked over 40,000 nodes.</a:t>
            </a:r>
          </a:p>
        </p:txBody>
      </p:sp>
      <p:pic>
        <p:nvPicPr>
          <p:cNvPr id="25" name="Picture 24" descr="A black screen with white text">
            <a:extLst>
              <a:ext uri="{FF2B5EF4-FFF2-40B4-BE49-F238E27FC236}">
                <a16:creationId xmlns:a16="http://schemas.microsoft.com/office/drawing/2014/main" id="{48D9745B-DEF1-444D-D72C-0B814FFE4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9638" y="139361"/>
            <a:ext cx="9567743" cy="284446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7CF5E5B-FF4B-C1E9-08B3-6F51EC487D7C}"/>
              </a:ext>
            </a:extLst>
          </p:cNvPr>
          <p:cNvSpPr txBox="1"/>
          <p:nvPr/>
        </p:nvSpPr>
        <p:spPr>
          <a:xfrm>
            <a:off x="361831" y="3308464"/>
            <a:ext cx="1304282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2"/>
                </a:solidFill>
              </a:rPr>
              <a:t>.</a:t>
            </a:r>
            <a:r>
              <a:rPr lang="en-US" sz="2200" dirty="0">
                <a:solidFill>
                  <a:schemeClr val="bg2"/>
                </a:solidFill>
              </a:rPr>
              <a:t> Best Solution Optimality : A*, BFS, IDS, and Hill Climbing are excellent. They all solved the game in just 5 steps. DFS was very bad. It took 37,651 steps to solve the same simple game.</a:t>
            </a:r>
            <a:endParaRPr lang="ar-EG" sz="2200" dirty="0">
              <a:solidFill>
                <a:schemeClr val="bg2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8CE260-6CF0-346B-8B10-54985486A5C6}"/>
              </a:ext>
            </a:extLst>
          </p:cNvPr>
          <p:cNvSpPr txBox="1"/>
          <p:nvPr/>
        </p:nvSpPr>
        <p:spPr>
          <a:xfrm>
            <a:off x="361831" y="6144784"/>
            <a:ext cx="1322035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2"/>
                </a:solidFill>
              </a:rPr>
              <a:t>.</a:t>
            </a: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en-US" sz="2200" dirty="0">
                <a:solidFill>
                  <a:schemeClr val="bg2"/>
                </a:solidFill>
              </a:rPr>
              <a:t>Final: A* and Hill Climbing are the best algorithms for this</a:t>
            </a:r>
          </a:p>
          <a:p>
            <a:r>
              <a:rPr lang="en-US" sz="2200" dirty="0">
                <a:solidFill>
                  <a:schemeClr val="bg2"/>
                </a:solidFill>
              </a:rPr>
              <a:t>    project because they are extremely fast and find the shortest way instantly.</a:t>
            </a:r>
            <a:endParaRPr lang="ar-EG" sz="22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568</Words>
  <Application>Microsoft Office PowerPoint</Application>
  <PresentationFormat>Custom</PresentationFormat>
  <Paragraphs>68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Inter</vt:lpstr>
      <vt:lpstr>Instrument Sans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Mohamed awaad</cp:lastModifiedBy>
  <cp:revision>2</cp:revision>
  <dcterms:created xsi:type="dcterms:W3CDTF">2025-12-21T23:54:12Z</dcterms:created>
  <dcterms:modified xsi:type="dcterms:W3CDTF">2025-12-22T00:11:40Z</dcterms:modified>
</cp:coreProperties>
</file>